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08" r:id="rId2"/>
    <p:sldId id="311" r:id="rId3"/>
    <p:sldId id="313" r:id="rId4"/>
    <p:sldId id="314" r:id="rId5"/>
    <p:sldId id="315" r:id="rId6"/>
    <p:sldId id="324" r:id="rId7"/>
    <p:sldId id="316" r:id="rId8"/>
    <p:sldId id="317" r:id="rId9"/>
    <p:sldId id="318" r:id="rId10"/>
    <p:sldId id="319" r:id="rId11"/>
    <p:sldId id="320" r:id="rId12"/>
    <p:sldId id="321" r:id="rId13"/>
    <p:sldId id="325" r:id="rId14"/>
    <p:sldId id="322" r:id="rId15"/>
    <p:sldId id="323" r:id="rId16"/>
  </p:sldIdLst>
  <p:sldSz cx="12192000" cy="6858000"/>
  <p:notesSz cx="6858000" cy="9144000"/>
  <p:embeddedFontLst>
    <p:embeddedFont>
      <p:font typeface="KoPub돋움체 Light" panose="00000300000000000000" pitchFamily="2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852" autoAdjust="0"/>
  </p:normalViewPr>
  <p:slideViewPr>
    <p:cSldViewPr snapToGrid="0">
      <p:cViewPr varScale="1">
        <p:scale>
          <a:sx n="70" d="100"/>
          <a:sy n="70" d="100"/>
        </p:scale>
        <p:origin x="11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0BE6A-0B31-4011-A6B3-CFF28BCA4646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748DB-63A5-4BAE-8B79-59607C112C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4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67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8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48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12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848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13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68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3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54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07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203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1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748DB-63A5-4BAE-8B79-59607C112C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3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997A43-30C7-4DCA-8355-624BF5D32F67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A80BB-A645-4AEF-9D34-D695E0B21C1E}"/>
              </a:ext>
            </a:extLst>
          </p:cNvPr>
          <p:cNvSpPr txBox="1"/>
          <p:nvPr/>
        </p:nvSpPr>
        <p:spPr>
          <a:xfrm>
            <a:off x="463947" y="544119"/>
            <a:ext cx="11264106" cy="5663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Q-learning</a:t>
            </a:r>
            <a:r>
              <a:rPr lang="ko-KR" altLang="en-US" sz="20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핵심은 </a:t>
            </a:r>
            <a:r>
              <a:rPr lang="en-US" altLang="ko-KR" sz="20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Bellman equation</a:t>
            </a:r>
            <a:r>
              <a:rPr lang="ko-KR" altLang="en-US" sz="20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반복 수행하여 </a:t>
            </a:r>
            <a:r>
              <a:rPr lang="en-US" altLang="ko-KR" sz="20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</a:t>
            </a:r>
            <a:r>
              <a:rPr lang="ko-KR" altLang="en-US" sz="20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함수를 근사할 수 있다는 것</a:t>
            </a:r>
            <a:endParaRPr lang="en-US" altLang="ko-KR" sz="2000" b="1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모든 환경 데이터 값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Q(s, a)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초기화 한다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상태를 확인한다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다음의 작업을 반복한다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액션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선택하고 실행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액션에 따른 보상을 받음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새로운 상태 값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(s')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확인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환경 데이터 값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업데이트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상태를 변경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742950" lvl="1" indent="-285750" algn="just" fontAlgn="base">
              <a:lnSpc>
                <a:spcPct val="160000"/>
              </a:lnSpc>
              <a:buFontTx/>
              <a:buChar char="-"/>
            </a:pP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Gamma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=&gt;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가감율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(discount factor)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agent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 항상 현재 상태에서 판단을 내리기 때문에 현재에 가까운 보상일수록 더 큰 가치를 가짐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pPr algn="just" fontAlgn="base">
              <a:lnSpc>
                <a:spcPct val="160000"/>
              </a:lnSpc>
            </a:pPr>
            <a:r>
              <a:rPr lang="el-GR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α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=&gt;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학습률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(learning rate)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 높을 수록 방금 취한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action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보상 값을 많이 반영함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초반에는 큰 값을 넣어서 새로운 경험에 대한 가중치를 더 주고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학습이 진행될수록 작은 값을 넣어서 현재의 정책을 신뢰하도록 함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D430B6-A3B6-41B7-A269-0E89B7750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08" t="48985" r="36984" b="38261"/>
          <a:stretch/>
        </p:blipFill>
        <p:spPr>
          <a:xfrm>
            <a:off x="3831688" y="3269973"/>
            <a:ext cx="6595964" cy="145111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EAAB4C-7483-4351-97E5-FC8CE1C61CCC}"/>
              </a:ext>
            </a:extLst>
          </p:cNvPr>
          <p:cNvGrpSpPr/>
          <p:nvPr/>
        </p:nvGrpSpPr>
        <p:grpSpPr>
          <a:xfrm>
            <a:off x="6226776" y="2445025"/>
            <a:ext cx="2832827" cy="1451113"/>
            <a:chOff x="6147264" y="2445025"/>
            <a:chExt cx="2832827" cy="145111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A1E7667-3DBA-4D75-BE17-B46A403B596F}"/>
                </a:ext>
              </a:extLst>
            </p:cNvPr>
            <p:cNvSpPr/>
            <p:nvPr/>
          </p:nvSpPr>
          <p:spPr>
            <a:xfrm>
              <a:off x="7295323" y="3428999"/>
              <a:ext cx="487018" cy="4671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35B6848-0CF5-44A1-B2EA-9349F1D503CF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7538832" y="3029800"/>
              <a:ext cx="0" cy="3991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2C5304-CF14-4ED2-8E58-7384E0A099D4}"/>
                </a:ext>
              </a:extLst>
            </p:cNvPr>
            <p:cNvSpPr txBox="1"/>
            <p:nvPr/>
          </p:nvSpPr>
          <p:spPr>
            <a:xfrm>
              <a:off x="6147264" y="2445025"/>
              <a:ext cx="28328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상태 </a:t>
              </a:r>
              <a:r>
                <a:rPr lang="en-US" altLang="ko-KR" sz="1600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</a:t>
              </a:r>
              <a:r>
                <a:rPr lang="ko-KR" altLang="en-US" sz="1600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에서 액션 </a:t>
              </a:r>
              <a:r>
                <a:rPr lang="en-US" altLang="ko-KR" sz="1600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a</a:t>
              </a:r>
              <a:r>
                <a:rPr lang="ko-KR" altLang="en-US" sz="1600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를 취해서 </a:t>
              </a:r>
              <a:endPara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algn="ctr"/>
              <a:r>
                <a:rPr lang="en-US" altLang="ko-KR" sz="1600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s′</a:t>
              </a:r>
              <a:r>
                <a:rPr lang="ko-KR" altLang="en-US" sz="1600" dirty="0"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로 상태가 전이할 때 받는 보상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577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557565-0105-4CEC-985F-B873AEBD4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7" t="27240" r="48145" b="27455"/>
          <a:stretch/>
        </p:blipFill>
        <p:spPr>
          <a:xfrm>
            <a:off x="225104" y="1199536"/>
            <a:ext cx="6407782" cy="45400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AF6A42-8248-4AAA-BAA5-435F2A0E7C1B}"/>
              </a:ext>
            </a:extLst>
          </p:cNvPr>
          <p:cNvSpPr/>
          <p:nvPr/>
        </p:nvSpPr>
        <p:spPr>
          <a:xfrm>
            <a:off x="1090493" y="2103014"/>
            <a:ext cx="1760861" cy="227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E39B-B0E6-45D8-AF47-1B40A9B98623}"/>
              </a:ext>
            </a:extLst>
          </p:cNvPr>
          <p:cNvSpPr txBox="1"/>
          <p:nvPr/>
        </p:nvSpPr>
        <p:spPr>
          <a:xfrm>
            <a:off x="427786" y="6049355"/>
            <a:ext cx="11305266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0.7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이상으론 올라가지 않음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2BE53E-1FBB-426A-BA64-56982F960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0" t="50000" r="53920" b="14839"/>
          <a:stretch/>
        </p:blipFill>
        <p:spPr>
          <a:xfrm>
            <a:off x="6632886" y="2198211"/>
            <a:ext cx="5334010" cy="35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7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E39B-B0E6-45D8-AF47-1B40A9B98623}"/>
              </a:ext>
            </a:extLst>
          </p:cNvPr>
          <p:cNvSpPr txBox="1"/>
          <p:nvPr/>
        </p:nvSpPr>
        <p:spPr>
          <a:xfrm>
            <a:off x="7794373" y="2050274"/>
            <a:ext cx="234915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Random Noise </a:t>
            </a:r>
            <a:r>
              <a:rPr lang="ko-KR" altLang="en-US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방법</a:t>
            </a:r>
            <a:endParaRPr lang="en-US" altLang="ko-KR" sz="1600" b="1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F2392A-FF4F-4E17-80E4-A2FB3CC52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3" t="11855" r="27419" b="68898"/>
          <a:stretch/>
        </p:blipFill>
        <p:spPr>
          <a:xfrm>
            <a:off x="290134" y="729735"/>
            <a:ext cx="7504239" cy="17643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F2A6597-B002-4522-88A4-EDC0C0056465}"/>
              </a:ext>
            </a:extLst>
          </p:cNvPr>
          <p:cNvSpPr/>
          <p:nvPr/>
        </p:nvSpPr>
        <p:spPr>
          <a:xfrm>
            <a:off x="1638568" y="1631556"/>
            <a:ext cx="5897461" cy="45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F50910F-FB6B-47BF-9669-6F06D0B5D063}"/>
              </a:ext>
            </a:extLst>
          </p:cNvPr>
          <p:cNvSpPr/>
          <p:nvPr/>
        </p:nvSpPr>
        <p:spPr>
          <a:xfrm>
            <a:off x="7170884" y="833719"/>
            <a:ext cx="4945626" cy="6719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한 번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goal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도달하게 된 경로로만 움직이고 새로운 길을 학습하려 하지 않기때문에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random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한 값을 </a:t>
            </a:r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더해줌</a:t>
            </a:r>
            <a:endParaRPr lang="ko-KR" altLang="en-US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F0C558-EEC6-4807-9DEB-DEFCB7328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68" t="17634" r="44597" b="43226"/>
          <a:stretch/>
        </p:blipFill>
        <p:spPr>
          <a:xfrm>
            <a:off x="290134" y="2679666"/>
            <a:ext cx="5289755" cy="3956446"/>
          </a:xfrm>
          <a:prstGeom prst="rect">
            <a:avLst/>
          </a:prstGeom>
        </p:spPr>
      </p:pic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7DB26779-531C-4A5C-9FA7-8D00CE2C2F25}"/>
              </a:ext>
            </a:extLst>
          </p:cNvPr>
          <p:cNvSpPr/>
          <p:nvPr/>
        </p:nvSpPr>
        <p:spPr>
          <a:xfrm rot="16200000" flipV="1">
            <a:off x="6575777" y="1041850"/>
            <a:ext cx="456780" cy="470936"/>
          </a:xfrm>
          <a:prstGeom prst="bentUpArrow">
            <a:avLst>
              <a:gd name="adj1" fmla="val 29305"/>
              <a:gd name="adj2" fmla="val 25000"/>
              <a:gd name="adj3" fmla="val 50000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D491FC-6912-4C4F-80D2-6B1B8ED953BC}"/>
              </a:ext>
            </a:extLst>
          </p:cNvPr>
          <p:cNvSpPr/>
          <p:nvPr/>
        </p:nvSpPr>
        <p:spPr>
          <a:xfrm>
            <a:off x="1387845" y="4349072"/>
            <a:ext cx="2427071" cy="272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2831E1-B45C-45BF-9359-8335E64F316C}"/>
              </a:ext>
            </a:extLst>
          </p:cNvPr>
          <p:cNvSpPr/>
          <p:nvPr/>
        </p:nvSpPr>
        <p:spPr>
          <a:xfrm>
            <a:off x="1721475" y="5501227"/>
            <a:ext cx="3745260" cy="1071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013A7-CAF0-4B34-BF3E-C706503B3AA5}"/>
              </a:ext>
            </a:extLst>
          </p:cNvPr>
          <p:cNvSpPr txBox="1"/>
          <p:nvPr/>
        </p:nvSpPr>
        <p:spPr>
          <a:xfrm>
            <a:off x="5629587" y="6128265"/>
            <a:ext cx="234915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E-Greedy </a:t>
            </a:r>
            <a:r>
              <a:rPr lang="ko-KR" altLang="en-US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방법</a:t>
            </a:r>
            <a:endParaRPr lang="en-US" altLang="ko-KR" sz="1600" b="1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F0E93EE-2DBC-430E-AD66-420AE1AECB13}"/>
              </a:ext>
            </a:extLst>
          </p:cNvPr>
          <p:cNvSpPr/>
          <p:nvPr/>
        </p:nvSpPr>
        <p:spPr>
          <a:xfrm rot="16200000">
            <a:off x="5798534" y="5336576"/>
            <a:ext cx="422787" cy="752089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2B55D38-CB16-4BBF-8B6A-729A6A7EEDD4}"/>
              </a:ext>
            </a:extLst>
          </p:cNvPr>
          <p:cNvSpPr/>
          <p:nvPr/>
        </p:nvSpPr>
        <p:spPr>
          <a:xfrm>
            <a:off x="6438380" y="5344692"/>
            <a:ext cx="5463486" cy="6719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사이의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random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한 값 생성하고 그 값이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보다 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작으면 새로운 길로 이동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아니면 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값이 제일 큰 길로 이동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C44E942C-601C-40C8-94DE-74E9779116B7}"/>
              </a:ext>
            </a:extLst>
          </p:cNvPr>
          <p:cNvSpPr/>
          <p:nvPr/>
        </p:nvSpPr>
        <p:spPr>
          <a:xfrm rot="16200000">
            <a:off x="4697631" y="3618344"/>
            <a:ext cx="422787" cy="1733543"/>
          </a:xfrm>
          <a:prstGeom prst="downArrow">
            <a:avLst>
              <a:gd name="adj1" fmla="val 31395"/>
              <a:gd name="adj2" fmla="val 50000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56B99E1-77D9-4538-8C47-A58973C1553F}"/>
              </a:ext>
            </a:extLst>
          </p:cNvPr>
          <p:cNvSpPr/>
          <p:nvPr/>
        </p:nvSpPr>
        <p:spPr>
          <a:xfrm>
            <a:off x="5847750" y="4149120"/>
            <a:ext cx="4482254" cy="6719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역할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kern="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학습 초기에는 </a:t>
            </a:r>
            <a:r>
              <a:rPr lang="en-US" altLang="ko-KR" sz="1600" kern="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random</a:t>
            </a:r>
            <a:r>
              <a:rPr lang="ko-KR" altLang="en-US" sz="1600" kern="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한 길로 많이 가고</a:t>
            </a:r>
            <a:endParaRPr lang="en-US" altLang="ko-KR" sz="1600" kern="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1600" kern="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후반에는 적게 </a:t>
            </a:r>
            <a:r>
              <a:rPr lang="ko-KR" altLang="en-US" sz="1600" kern="0" dirty="0" err="1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가게함</a:t>
            </a:r>
            <a:endParaRPr lang="en-US" altLang="ko-KR" sz="1600" kern="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96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597D47-99B6-47CC-A4CC-3CD201C18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2" t="33979" r="47822" b="20430"/>
          <a:stretch/>
        </p:blipFill>
        <p:spPr>
          <a:xfrm>
            <a:off x="465730" y="1238866"/>
            <a:ext cx="5876078" cy="42180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AF6A42-8248-4AAA-BAA5-435F2A0E7C1B}"/>
              </a:ext>
            </a:extLst>
          </p:cNvPr>
          <p:cNvSpPr/>
          <p:nvPr/>
        </p:nvSpPr>
        <p:spPr>
          <a:xfrm>
            <a:off x="1090493" y="2103014"/>
            <a:ext cx="1760861" cy="227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E39B-B0E6-45D8-AF47-1B40A9B98623}"/>
              </a:ext>
            </a:extLst>
          </p:cNvPr>
          <p:cNvSpPr txBox="1"/>
          <p:nvPr/>
        </p:nvSpPr>
        <p:spPr>
          <a:xfrm>
            <a:off x="427786" y="6049355"/>
            <a:ext cx="11305266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최대가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0.17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정도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…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더 높아지지 않지만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random noise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방법보다 더 다양한 길을 찾아냄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=&gt; noise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는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 table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 것이 많았음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A2745B-79A8-4E2B-89F2-223F55610F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4" t="37419" r="53629" b="26308"/>
          <a:stretch/>
        </p:blipFill>
        <p:spPr>
          <a:xfrm>
            <a:off x="6341808" y="2127724"/>
            <a:ext cx="4827638" cy="33280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142BCF8-8716-44FB-9023-4CDF35A468DE}"/>
              </a:ext>
            </a:extLst>
          </p:cNvPr>
          <p:cNvSpPr/>
          <p:nvPr/>
        </p:nvSpPr>
        <p:spPr>
          <a:xfrm flipV="1">
            <a:off x="1251857" y="3341913"/>
            <a:ext cx="4735286" cy="227235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3E7901-DECE-4C2B-8855-FAB860252720}"/>
              </a:ext>
            </a:extLst>
          </p:cNvPr>
          <p:cNvSpPr/>
          <p:nvPr/>
        </p:nvSpPr>
        <p:spPr>
          <a:xfrm flipV="1">
            <a:off x="1251857" y="3717732"/>
            <a:ext cx="4735286" cy="227235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4CDFC1-7C71-4873-A1BB-EAF5BD9300BF}"/>
              </a:ext>
            </a:extLst>
          </p:cNvPr>
          <p:cNvSpPr/>
          <p:nvPr/>
        </p:nvSpPr>
        <p:spPr>
          <a:xfrm flipV="1">
            <a:off x="1251857" y="4419548"/>
            <a:ext cx="4735286" cy="39193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C75BFE-8861-481D-B5B2-654C6E8AFEF5}"/>
              </a:ext>
            </a:extLst>
          </p:cNvPr>
          <p:cNvSpPr/>
          <p:nvPr/>
        </p:nvSpPr>
        <p:spPr>
          <a:xfrm flipV="1">
            <a:off x="1230086" y="5149747"/>
            <a:ext cx="4735286" cy="227235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9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E0B5F4-F9C7-4F82-B981-F3CA8B035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10" t="39283" r="48548" b="15699"/>
          <a:stretch/>
        </p:blipFill>
        <p:spPr>
          <a:xfrm>
            <a:off x="279891" y="1275542"/>
            <a:ext cx="6243484" cy="44861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5F2497-E53C-4AE8-B479-83A682B15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10" t="37993" r="53952" b="25735"/>
          <a:stretch/>
        </p:blipFill>
        <p:spPr>
          <a:xfrm>
            <a:off x="6550326" y="2011872"/>
            <a:ext cx="5483947" cy="3749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AF6A42-8248-4AAA-BAA5-435F2A0E7C1B}"/>
              </a:ext>
            </a:extLst>
          </p:cNvPr>
          <p:cNvSpPr/>
          <p:nvPr/>
        </p:nvSpPr>
        <p:spPr>
          <a:xfrm>
            <a:off x="1090493" y="2142342"/>
            <a:ext cx="1760861" cy="227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B11D04-2690-4FD7-AB8A-2CF33CAB6511}"/>
              </a:ext>
            </a:extLst>
          </p:cNvPr>
          <p:cNvSpPr/>
          <p:nvPr/>
        </p:nvSpPr>
        <p:spPr>
          <a:xfrm flipV="1">
            <a:off x="1175658" y="2906423"/>
            <a:ext cx="1306024" cy="2272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C2BC97-95EF-4886-B627-E2111B62C079}"/>
              </a:ext>
            </a:extLst>
          </p:cNvPr>
          <p:cNvSpPr/>
          <p:nvPr/>
        </p:nvSpPr>
        <p:spPr>
          <a:xfrm flipV="1">
            <a:off x="2454728" y="2700957"/>
            <a:ext cx="1306023" cy="628493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218494-3668-4031-A452-D0FA8B440A92}"/>
              </a:ext>
            </a:extLst>
          </p:cNvPr>
          <p:cNvSpPr/>
          <p:nvPr/>
        </p:nvSpPr>
        <p:spPr>
          <a:xfrm flipV="1">
            <a:off x="1175657" y="3495741"/>
            <a:ext cx="5116286" cy="2272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0FFFD8-2D35-48ED-B8CB-4D32C10F8C9D}"/>
              </a:ext>
            </a:extLst>
          </p:cNvPr>
          <p:cNvSpPr/>
          <p:nvPr/>
        </p:nvSpPr>
        <p:spPr>
          <a:xfrm flipV="1">
            <a:off x="5012871" y="3886788"/>
            <a:ext cx="1279072" cy="19826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16CC08-3B1C-4370-878B-A98745B0F6A2}"/>
              </a:ext>
            </a:extLst>
          </p:cNvPr>
          <p:cNvSpPr/>
          <p:nvPr/>
        </p:nvSpPr>
        <p:spPr>
          <a:xfrm flipV="1">
            <a:off x="1213757" y="3886787"/>
            <a:ext cx="1240972" cy="624759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67772C-5C13-45B6-A24A-F5607E4A3663}"/>
              </a:ext>
            </a:extLst>
          </p:cNvPr>
          <p:cNvSpPr/>
          <p:nvPr/>
        </p:nvSpPr>
        <p:spPr>
          <a:xfrm flipV="1">
            <a:off x="3760751" y="4622374"/>
            <a:ext cx="1279072" cy="443043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224407-9836-4281-8312-BF02A2E30F52}"/>
              </a:ext>
            </a:extLst>
          </p:cNvPr>
          <p:cNvSpPr/>
          <p:nvPr/>
        </p:nvSpPr>
        <p:spPr>
          <a:xfrm flipV="1">
            <a:off x="3733799" y="5437083"/>
            <a:ext cx="1279072" cy="19250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687942-71B7-42CF-8879-33379E614F88}"/>
              </a:ext>
            </a:extLst>
          </p:cNvPr>
          <p:cNvSpPr/>
          <p:nvPr/>
        </p:nvSpPr>
        <p:spPr>
          <a:xfrm flipV="1">
            <a:off x="3760751" y="3102219"/>
            <a:ext cx="1252120" cy="2272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1F4B67-B8B2-42E2-A2A0-4F52467CF369}"/>
              </a:ext>
            </a:extLst>
          </p:cNvPr>
          <p:cNvSpPr/>
          <p:nvPr/>
        </p:nvSpPr>
        <p:spPr>
          <a:xfrm flipV="1">
            <a:off x="5050971" y="4290047"/>
            <a:ext cx="1240972" cy="240015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F8CB5A-E050-49AF-9D68-51B6934BFB98}"/>
              </a:ext>
            </a:extLst>
          </p:cNvPr>
          <p:cNvSpPr/>
          <p:nvPr/>
        </p:nvSpPr>
        <p:spPr>
          <a:xfrm flipV="1">
            <a:off x="5012871" y="4662187"/>
            <a:ext cx="1279072" cy="96739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954A4C-5F08-4D4C-9935-C8FD6B8CA443}"/>
              </a:ext>
            </a:extLst>
          </p:cNvPr>
          <p:cNvSpPr/>
          <p:nvPr/>
        </p:nvSpPr>
        <p:spPr>
          <a:xfrm flipV="1">
            <a:off x="1175657" y="4643671"/>
            <a:ext cx="2585094" cy="985914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A063CD-3D2C-46C3-9F01-FCDDFC2E6341}"/>
              </a:ext>
            </a:extLst>
          </p:cNvPr>
          <p:cNvSpPr/>
          <p:nvPr/>
        </p:nvSpPr>
        <p:spPr>
          <a:xfrm flipV="1">
            <a:off x="3796524" y="3865491"/>
            <a:ext cx="1240972" cy="624759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15A8ED-0B50-4697-941F-5C22E8454951}"/>
              </a:ext>
            </a:extLst>
          </p:cNvPr>
          <p:cNvSpPr/>
          <p:nvPr/>
        </p:nvSpPr>
        <p:spPr>
          <a:xfrm flipV="1">
            <a:off x="2511878" y="3855097"/>
            <a:ext cx="1240972" cy="434949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8C74F3-E3E9-43B7-9E3F-4C76C2C05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7" t="26811" r="47984" b="28028"/>
          <a:stretch/>
        </p:blipFill>
        <p:spPr>
          <a:xfrm>
            <a:off x="408122" y="1323716"/>
            <a:ext cx="5825531" cy="40869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AF6A42-8248-4AAA-BAA5-435F2A0E7C1B}"/>
              </a:ext>
            </a:extLst>
          </p:cNvPr>
          <p:cNvSpPr/>
          <p:nvPr/>
        </p:nvSpPr>
        <p:spPr>
          <a:xfrm>
            <a:off x="1090493" y="2103014"/>
            <a:ext cx="1760861" cy="227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449C7B-E421-4E14-8247-B06C97A55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06" t="45342" r="53871" b="19301"/>
          <a:stretch/>
        </p:blipFill>
        <p:spPr>
          <a:xfrm>
            <a:off x="6233652" y="1947683"/>
            <a:ext cx="5279921" cy="3462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D20A77-BB23-46B4-B33E-DD82731C8BEE}"/>
              </a:ext>
            </a:extLst>
          </p:cNvPr>
          <p:cNvSpPr txBox="1"/>
          <p:nvPr/>
        </p:nvSpPr>
        <p:spPr>
          <a:xfrm>
            <a:off x="427786" y="6049355"/>
            <a:ext cx="11305266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입실론 값을 크게 해줬을 때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=&gt; </a:t>
            </a:r>
            <a:r>
              <a:rPr lang="ko-KR" altLang="en-US" sz="1600" kern="0" dirty="0" err="1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랜덤한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길로 더 많이 가는 거니까 정확도가 더 낮아질 것이라 예상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81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6999AF-D3A2-4205-B533-2C3132456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65" t="33979" r="51129" b="21104"/>
          <a:stretch/>
        </p:blipFill>
        <p:spPr>
          <a:xfrm>
            <a:off x="427786" y="1234906"/>
            <a:ext cx="5530563" cy="41954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AF6A42-8248-4AAA-BAA5-435F2A0E7C1B}"/>
              </a:ext>
            </a:extLst>
          </p:cNvPr>
          <p:cNvSpPr/>
          <p:nvPr/>
        </p:nvSpPr>
        <p:spPr>
          <a:xfrm>
            <a:off x="1090493" y="2103014"/>
            <a:ext cx="1760861" cy="227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E39B-B0E6-45D8-AF47-1B40A9B98623}"/>
              </a:ext>
            </a:extLst>
          </p:cNvPr>
          <p:cNvSpPr txBox="1"/>
          <p:nvPr/>
        </p:nvSpPr>
        <p:spPr>
          <a:xfrm>
            <a:off x="427786" y="6049355"/>
            <a:ext cx="11305266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입실론 값을 작게 해줬을 때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=&gt; </a:t>
            </a:r>
            <a:r>
              <a:rPr lang="ko-KR" altLang="en-US" sz="1600" kern="0" dirty="0" err="1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랜덤한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길로 더 적게 가는 거니까 정확도가 높아질 것이라 예상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110482-E117-4C2C-8BD4-EE324FDEF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06" t="37563" r="52661" b="25878"/>
          <a:stretch/>
        </p:blipFill>
        <p:spPr>
          <a:xfrm>
            <a:off x="5971349" y="1672703"/>
            <a:ext cx="5761703" cy="375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2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B8BEB2E-4733-48BF-95A3-56E480C85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30" t="12187" r="15144" b="47147"/>
          <a:stretch/>
        </p:blipFill>
        <p:spPr>
          <a:xfrm>
            <a:off x="4719483" y="481250"/>
            <a:ext cx="6931079" cy="3479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DFC38F-B58A-4A47-A52E-1615FAF68FBF}"/>
              </a:ext>
            </a:extLst>
          </p:cNvPr>
          <p:cNvSpPr txBox="1"/>
          <p:nvPr/>
        </p:nvSpPr>
        <p:spPr>
          <a:xfrm>
            <a:off x="443367" y="4297066"/>
            <a:ext cx="11305266" cy="2019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FrozenLake-v0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라는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gym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환경을 만들어서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env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저장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7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2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차원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 Table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모두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으로 초기화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(state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개수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action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개수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 = (16,4)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9, 10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learning late(</a:t>
            </a:r>
            <a:r>
              <a:rPr lang="ko-KR" altLang="en-US" sz="1600" kern="0" dirty="0" err="1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학습률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와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discount factor(</a:t>
            </a:r>
            <a:r>
              <a:rPr lang="ko-KR" altLang="en-US" sz="1600" kern="0" dirty="0" err="1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가감율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정의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11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몇 번 시도할 것인지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12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에피소드마다 총 리워드의 합을 저장하는 리스트 선언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9B5BF-247C-4D8F-BB53-71600888E2D6}"/>
              </a:ext>
            </a:extLst>
          </p:cNvPr>
          <p:cNvSpPr txBox="1"/>
          <p:nvPr/>
        </p:nvSpPr>
        <p:spPr>
          <a:xfrm>
            <a:off x="353211" y="762552"/>
            <a:ext cx="4058892" cy="286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모든 환경 데이터 값</a:t>
            </a:r>
            <a:r>
              <a:rPr lang="en-US" altLang="ko-KR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Q(s, a)</a:t>
            </a:r>
            <a:r>
              <a:rPr lang="ko-KR" altLang="en-US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초기화 한다</a:t>
            </a:r>
            <a:r>
              <a:rPr lang="en-US" altLang="ko-KR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상태를 확인한다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다음의 작업을 반복한다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액션 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선택하고 실행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액션에 따른 보상을 받음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새로운 상태 값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(s')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확인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환경 데이터 값 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업데이트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상태를 변경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662F30-8417-4AEF-B542-25C759DAF9B8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5ABC8-6F62-4D14-BAC2-F5CA2A05D04E}"/>
              </a:ext>
            </a:extLst>
          </p:cNvPr>
          <p:cNvSpPr/>
          <p:nvPr/>
        </p:nvSpPr>
        <p:spPr>
          <a:xfrm>
            <a:off x="5439818" y="2104104"/>
            <a:ext cx="6073755" cy="284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65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3DFC38F-B58A-4A47-A52E-1615FAF68FBF}"/>
              </a:ext>
            </a:extLst>
          </p:cNvPr>
          <p:cNvSpPr txBox="1"/>
          <p:nvPr/>
        </p:nvSpPr>
        <p:spPr>
          <a:xfrm>
            <a:off x="364709" y="5085356"/>
            <a:ext cx="11305266" cy="1625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15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환경 초기화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16, 17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reward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합을 구하기 위한 변수와 에피소드의 끝을 알리는 변수를 각각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False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 초기화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24, 25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Q table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에서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action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선택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26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action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실행하고 이에 따른 새로운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state, reward(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보상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),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에피소드의 종료를 나타내는 </a:t>
            </a:r>
            <a:r>
              <a:rPr lang="en-US" altLang="ko-KR" sz="1600" kern="0" dirty="0" err="1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boolean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값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이외 정보 받음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E8E62-7C67-4382-916C-3A46AB148F7E}"/>
              </a:ext>
            </a:extLst>
          </p:cNvPr>
          <p:cNvSpPr txBox="1"/>
          <p:nvPr/>
        </p:nvSpPr>
        <p:spPr>
          <a:xfrm>
            <a:off x="364709" y="502007"/>
            <a:ext cx="4058892" cy="296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모든 환경 데이터 값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Q(s, a)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초기화 한다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상태를 확인한다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다음의 작업을 반복한다</a:t>
            </a:r>
            <a:r>
              <a:rPr lang="en-US" altLang="ko-KR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액션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선택하고 실행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액션에 따른 보상을 받음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새로운 상태 값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(s')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확인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환경 데이터 값 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업데이트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상태를 변경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A674CA-BCFB-481E-849A-9CABDF1A8667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F2AAF1-62C7-4996-917E-5AAD8832D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2" t="17778" r="51129" b="66815"/>
          <a:stretch/>
        </p:blipFill>
        <p:spPr>
          <a:xfrm>
            <a:off x="4323052" y="413063"/>
            <a:ext cx="5205787" cy="20195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A9F2F8-7531-42E2-B48E-F10DDDC61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33" t="11855" r="27419" b="68898"/>
          <a:stretch/>
        </p:blipFill>
        <p:spPr>
          <a:xfrm>
            <a:off x="4323052" y="2509027"/>
            <a:ext cx="7504239" cy="17643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B77661-91E8-4191-84D3-569EBEA6CAFC}"/>
              </a:ext>
            </a:extLst>
          </p:cNvPr>
          <p:cNvSpPr/>
          <p:nvPr/>
        </p:nvSpPr>
        <p:spPr>
          <a:xfrm>
            <a:off x="5671486" y="3410848"/>
            <a:ext cx="5897461" cy="45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A47FE3B-B00A-44C3-A2DE-9257C541ECD6}"/>
              </a:ext>
            </a:extLst>
          </p:cNvPr>
          <p:cNvSpPr/>
          <p:nvPr/>
        </p:nvSpPr>
        <p:spPr>
          <a:xfrm>
            <a:off x="10323871" y="3978860"/>
            <a:ext cx="422787" cy="418684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626B0D6-3324-46FB-A891-0940BDC8EEEE}"/>
              </a:ext>
            </a:extLst>
          </p:cNvPr>
          <p:cNvSpPr/>
          <p:nvPr/>
        </p:nvSpPr>
        <p:spPr>
          <a:xfrm>
            <a:off x="5180686" y="4462140"/>
            <a:ext cx="6646605" cy="8792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한 번 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goal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도달하게 된 경로로만 움직이고 새로운 길을 </a:t>
            </a:r>
            <a:endParaRPr lang="en-US" altLang="ko-KR" sz="16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학습하려 하지 않기때문에 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random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한 값을 </a:t>
            </a:r>
            <a:r>
              <a:rPr lang="ko-KR" altLang="en-US" sz="1600" dirty="0" err="1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더해줌</a:t>
            </a:r>
            <a:endParaRPr lang="en-US" altLang="ko-KR" sz="16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* </a:t>
            </a:r>
            <a:r>
              <a:rPr lang="en-US" altLang="ko-KR" sz="1600" dirty="0" err="1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 역할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학습 </a:t>
            </a:r>
            <a:r>
              <a:rPr lang="ko-KR" altLang="en-US" sz="1600" kern="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초기에는 </a:t>
            </a:r>
            <a:r>
              <a:rPr lang="en-US" altLang="ko-KR" sz="1600" kern="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random</a:t>
            </a:r>
            <a:r>
              <a:rPr lang="ko-KR" altLang="en-US" sz="1600" kern="0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값을 크게 더하고 후반에는 작게 </a:t>
            </a:r>
            <a:r>
              <a:rPr lang="ko-KR" altLang="en-US" sz="1600" kern="0" dirty="0" err="1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더하도록함</a:t>
            </a:r>
            <a:endParaRPr lang="ko-KR" altLang="en-US" sz="1600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29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3DFC38F-B58A-4A47-A52E-1615FAF68FBF}"/>
              </a:ext>
            </a:extLst>
          </p:cNvPr>
          <p:cNvSpPr txBox="1"/>
          <p:nvPr/>
        </p:nvSpPr>
        <p:spPr>
          <a:xfrm>
            <a:off x="364709" y="4670689"/>
            <a:ext cx="11305266" cy="2019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28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Q table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업데이트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30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에피소드의 총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reward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구하기 위함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31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state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새로운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state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 변경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33, 34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goal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가거나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hole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빠지면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break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36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에피소드의 총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reward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에피소드별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reward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저장하는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list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추가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E8E62-7C67-4382-916C-3A46AB148F7E}"/>
              </a:ext>
            </a:extLst>
          </p:cNvPr>
          <p:cNvSpPr txBox="1"/>
          <p:nvPr/>
        </p:nvSpPr>
        <p:spPr>
          <a:xfrm>
            <a:off x="364709" y="502007"/>
            <a:ext cx="4058892" cy="300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모든 환경 데이터 값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Q(s, a)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초기화 한다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상태를 확인한다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다음의 작업을 반복한다</a:t>
            </a:r>
            <a:r>
              <a:rPr lang="en-US" altLang="ko-KR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액션 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선택하고 실행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액션에 따른 보상을 받음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새로운 상태 값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(s')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확인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환경 데이터 값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업데이트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상태를 변경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252B3B-F8EB-4D3D-A8E3-D4A325F17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3" t="11855" r="27419" b="40694"/>
          <a:stretch/>
        </p:blipFill>
        <p:spPr>
          <a:xfrm>
            <a:off x="4228813" y="359453"/>
            <a:ext cx="7504239" cy="4349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80C17D-0C85-4B39-98BE-99974F9023EC}"/>
              </a:ext>
            </a:extLst>
          </p:cNvPr>
          <p:cNvSpPr/>
          <p:nvPr/>
        </p:nvSpPr>
        <p:spPr>
          <a:xfrm>
            <a:off x="4958080" y="2102733"/>
            <a:ext cx="5577841" cy="555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88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3E8E62-7C67-4382-916C-3A46AB148F7E}"/>
              </a:ext>
            </a:extLst>
          </p:cNvPr>
          <p:cNvSpPr txBox="1"/>
          <p:nvPr/>
        </p:nvSpPr>
        <p:spPr>
          <a:xfrm>
            <a:off x="364709" y="502007"/>
            <a:ext cx="4058892" cy="300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모든 환경 데이터 값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Q(s, a)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초기화 한다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상태를 확인한다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다음의 작업을 반복한다</a:t>
            </a:r>
            <a:r>
              <a:rPr lang="en-US" altLang="ko-KR" sz="1600" b="1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액션 </a:t>
            </a: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선택하고 실행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400" kern="0" dirty="0">
                <a:solidFill>
                  <a:schemeClr val="bg1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액션에 따른 보상을 받음</a:t>
            </a:r>
            <a:endParaRPr lang="en-US" altLang="ko-KR" sz="1400" kern="0" dirty="0">
              <a:solidFill>
                <a:schemeClr val="bg1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새로운 상태 값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(s')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확인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환경 데이터 값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Q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업데이트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상태를 변경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252B3B-F8EB-4D3D-A8E3-D4A325F17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3" t="11855" r="27419" b="40694"/>
          <a:stretch/>
        </p:blipFill>
        <p:spPr>
          <a:xfrm>
            <a:off x="4228813" y="359453"/>
            <a:ext cx="7504239" cy="4349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80C17D-0C85-4B39-98BE-99974F9023EC}"/>
              </a:ext>
            </a:extLst>
          </p:cNvPr>
          <p:cNvSpPr/>
          <p:nvPr/>
        </p:nvSpPr>
        <p:spPr>
          <a:xfrm>
            <a:off x="4958080" y="2102733"/>
            <a:ext cx="5577841" cy="555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4924B1-0933-4293-9393-9ED612D6C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08" t="48985" r="36984" b="38261"/>
          <a:stretch/>
        </p:blipFill>
        <p:spPr>
          <a:xfrm>
            <a:off x="4682950" y="3506484"/>
            <a:ext cx="6595964" cy="1451113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F04F0C0-0D72-43C3-B353-4F849CD1E123}"/>
              </a:ext>
            </a:extLst>
          </p:cNvPr>
          <p:cNvSpPr/>
          <p:nvPr/>
        </p:nvSpPr>
        <p:spPr>
          <a:xfrm>
            <a:off x="7659329" y="2894787"/>
            <a:ext cx="422787" cy="418684"/>
          </a:xfrm>
          <a:prstGeom prst="down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BE933-EC8D-4F1F-A491-7AF952A39BD0}"/>
              </a:ext>
            </a:extLst>
          </p:cNvPr>
          <p:cNvSpPr/>
          <p:nvPr/>
        </p:nvSpPr>
        <p:spPr>
          <a:xfrm>
            <a:off x="5996789" y="3617178"/>
            <a:ext cx="4730205" cy="544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9D70AD-4969-4723-989F-22E99290F888}"/>
              </a:ext>
            </a:extLst>
          </p:cNvPr>
          <p:cNvSpPr txBox="1"/>
          <p:nvPr/>
        </p:nvSpPr>
        <p:spPr>
          <a:xfrm>
            <a:off x="364709" y="4670689"/>
            <a:ext cx="11305266" cy="2019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28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Q table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업데이트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30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에피소드의 총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reward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구하기 위함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31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state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새로운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state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 변경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33, 34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goal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가거나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hole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빠지면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break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36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번째 행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에피소드의 총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reward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에피소드별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reward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저장하는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list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 추가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88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1122F6-9E72-436A-BE06-25A4CF89F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30" t="10180" b="38869"/>
          <a:stretch/>
        </p:blipFill>
        <p:spPr>
          <a:xfrm>
            <a:off x="0" y="762791"/>
            <a:ext cx="7254240" cy="40503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404044-B793-4634-A0FE-86C13E95B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30" t="10879" b="18853"/>
          <a:stretch/>
        </p:blipFill>
        <p:spPr>
          <a:xfrm>
            <a:off x="5506721" y="1644974"/>
            <a:ext cx="6543040" cy="50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E0B5F4-F9C7-4F82-B981-F3CA8B035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10" t="39283" r="48548" b="15699"/>
          <a:stretch/>
        </p:blipFill>
        <p:spPr>
          <a:xfrm>
            <a:off x="279891" y="1275542"/>
            <a:ext cx="6243484" cy="44861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5F2497-E53C-4AE8-B479-83A682B15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10" t="37993" r="53952" b="25735"/>
          <a:stretch/>
        </p:blipFill>
        <p:spPr>
          <a:xfrm>
            <a:off x="6550326" y="2011872"/>
            <a:ext cx="5483947" cy="3749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AF6A42-8248-4AAA-BAA5-435F2A0E7C1B}"/>
              </a:ext>
            </a:extLst>
          </p:cNvPr>
          <p:cNvSpPr/>
          <p:nvPr/>
        </p:nvSpPr>
        <p:spPr>
          <a:xfrm>
            <a:off x="1090493" y="2142342"/>
            <a:ext cx="1760861" cy="227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FF150-218C-44A1-B3CF-4068580D5ABA}"/>
              </a:ext>
            </a:extLst>
          </p:cNvPr>
          <p:cNvSpPr txBox="1"/>
          <p:nvPr/>
        </p:nvSpPr>
        <p:spPr>
          <a:xfrm>
            <a:off x="427786" y="6049355"/>
            <a:ext cx="11305266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에이전트가 목표지점을 제대로 찾아갈 확률이 약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36%</a:t>
            </a:r>
          </a:p>
        </p:txBody>
      </p:sp>
    </p:spTree>
    <p:extLst>
      <p:ext uri="{BB962C8B-B14F-4D97-AF65-F5344CB8AC3E}">
        <p14:creationId xmlns:p14="http://schemas.microsoft.com/office/powerpoint/2010/main" val="201584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172054-DF50-4C0F-8242-4C4E31809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10" t="38996" r="48468" b="15986"/>
          <a:stretch/>
        </p:blipFill>
        <p:spPr>
          <a:xfrm>
            <a:off x="285546" y="1209368"/>
            <a:ext cx="6199857" cy="44446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AF6A42-8248-4AAA-BAA5-435F2A0E7C1B}"/>
              </a:ext>
            </a:extLst>
          </p:cNvPr>
          <p:cNvSpPr/>
          <p:nvPr/>
        </p:nvSpPr>
        <p:spPr>
          <a:xfrm>
            <a:off x="1090493" y="2103014"/>
            <a:ext cx="1760861" cy="227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E39B-B0E6-45D8-AF47-1B40A9B98623}"/>
              </a:ext>
            </a:extLst>
          </p:cNvPr>
          <p:cNvSpPr txBox="1"/>
          <p:nvPr/>
        </p:nvSpPr>
        <p:spPr>
          <a:xfrm>
            <a:off x="427786" y="6049355"/>
            <a:ext cx="11305266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진짜 초반에 한번 성공했다가 한참을 또 실패하고</a:t>
            </a:r>
            <a:r>
              <a:rPr lang="en-US" altLang="ko-KR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또 성공하다가 한동안은 실패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634C34-7AF0-4B16-B6CB-EF56F6FAEC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87" t="37276" r="53226" b="26451"/>
          <a:stretch/>
        </p:blipFill>
        <p:spPr>
          <a:xfrm>
            <a:off x="6485403" y="1982964"/>
            <a:ext cx="5421049" cy="35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3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15A3D5-EC33-48D4-8875-D3A18B5C4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2" t="39139" r="48548" b="15556"/>
          <a:stretch/>
        </p:blipFill>
        <p:spPr>
          <a:xfrm>
            <a:off x="308130" y="1197076"/>
            <a:ext cx="6265763" cy="45621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B8FF46-128A-4833-A716-7AC7E3E92489}"/>
              </a:ext>
            </a:extLst>
          </p:cNvPr>
          <p:cNvSpPr/>
          <p:nvPr/>
        </p:nvSpPr>
        <p:spPr>
          <a:xfrm>
            <a:off x="427786" y="174787"/>
            <a:ext cx="8192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7325">
              <a:defRPr/>
            </a:pPr>
            <a:r>
              <a:rPr lang="en-US" altLang="ko-KR" b="1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FrozenLake</a:t>
            </a:r>
            <a:r>
              <a:rPr lang="en-US" altLang="ko-KR" b="1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Q-Learning</a:t>
            </a:r>
            <a:endParaRPr lang="en-US" altLang="ko-KR" sz="1600" b="1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AF6A42-8248-4AAA-BAA5-435F2A0E7C1B}"/>
              </a:ext>
            </a:extLst>
          </p:cNvPr>
          <p:cNvSpPr/>
          <p:nvPr/>
        </p:nvSpPr>
        <p:spPr>
          <a:xfrm>
            <a:off x="1090493" y="2103014"/>
            <a:ext cx="1760861" cy="227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FE39B-B0E6-45D8-AF47-1B40A9B98623}"/>
              </a:ext>
            </a:extLst>
          </p:cNvPr>
          <p:cNvSpPr txBox="1"/>
          <p:nvPr/>
        </p:nvSpPr>
        <p:spPr>
          <a:xfrm>
            <a:off x="427786" y="6049355"/>
            <a:ext cx="11305266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초반부터 성공</a:t>
            </a:r>
            <a:endParaRPr lang="en-US" altLang="ko-KR" sz="1600" kern="0" dirty="0">
              <a:solidFill>
                <a:srgbClr val="000000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BCFCAB-C08E-44E7-AD8F-6784B0931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48" t="38209" r="53194" b="25735"/>
          <a:stretch/>
        </p:blipFill>
        <p:spPr>
          <a:xfrm>
            <a:off x="6573893" y="2294895"/>
            <a:ext cx="5253761" cy="34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9507</TotalTime>
  <Words>834</Words>
  <Application>Microsoft Office PowerPoint</Application>
  <PresentationFormat>와이드스크린</PresentationFormat>
  <Paragraphs>113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user</cp:lastModifiedBy>
  <cp:revision>261</cp:revision>
  <dcterms:created xsi:type="dcterms:W3CDTF">2018-04-26T13:55:58Z</dcterms:created>
  <dcterms:modified xsi:type="dcterms:W3CDTF">2021-02-09T02:00:39Z</dcterms:modified>
</cp:coreProperties>
</file>